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t-PT"/>
              <a:t>Clique para editar o estilo de título do Modelo Global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t-PT"/>
              <a:t>Clique para editar o estilo de título do Modelo Global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sarin-nemlixivianemlimonada.blogs.sapo.pt/"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oticiasaominuto.com/mundo/812561/ha-quase-170-milhoes-de-criancas-a-trabalhar-em-todo-o-mundo"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oticiasaominuto.com/mundo/812561/ha-quase-170-milhoes-de-criancas-a-trabalhar-em-todo-o-mundo"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lounge.obviousmag.org/por_tras_do_espelho/2017/05/trabalho-infantil-o-ciclo-perverso-da-pobreza.html"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B3AA86-E1A9-449E-A875-1F322DB9132C}"/>
              </a:ext>
            </a:extLst>
          </p:cNvPr>
          <p:cNvSpPr>
            <a:spLocks noGrp="1"/>
          </p:cNvSpPr>
          <p:nvPr>
            <p:ph type="ctrTitle"/>
          </p:nvPr>
        </p:nvSpPr>
        <p:spPr>
          <a:xfrm>
            <a:off x="1915128" y="1788454"/>
            <a:ext cx="8419719" cy="2804811"/>
          </a:xfrm>
        </p:spPr>
        <p:txBody>
          <a:bodyPr/>
          <a:lstStyle/>
          <a:p>
            <a:r>
              <a:rPr lang="pt-PT" b="1" dirty="0"/>
              <a:t>D</a:t>
            </a:r>
            <a:r>
              <a:rPr lang="pt-PT" b="1" dirty="0">
                <a:solidFill>
                  <a:srgbClr val="00B050"/>
                </a:solidFill>
              </a:rPr>
              <a:t>I</a:t>
            </a:r>
            <a:r>
              <a:rPr lang="pt-PT" b="1" dirty="0">
                <a:solidFill>
                  <a:srgbClr val="FF0000"/>
                </a:solidFill>
              </a:rPr>
              <a:t>A</a:t>
            </a:r>
            <a:r>
              <a:rPr lang="pt-PT" b="1" dirty="0"/>
              <a:t> m</a:t>
            </a:r>
            <a:r>
              <a:rPr lang="pt-PT" b="1" dirty="0">
                <a:solidFill>
                  <a:srgbClr val="FFC000"/>
                </a:solidFill>
              </a:rPr>
              <a:t>u</a:t>
            </a:r>
            <a:r>
              <a:rPr lang="pt-PT" b="1" dirty="0">
                <a:solidFill>
                  <a:schemeClr val="tx1"/>
                </a:solidFill>
              </a:rPr>
              <a:t>n</a:t>
            </a:r>
            <a:r>
              <a:rPr lang="pt-PT" b="1" dirty="0"/>
              <a:t>d</a:t>
            </a:r>
            <a:r>
              <a:rPr lang="pt-PT" b="1" dirty="0">
                <a:solidFill>
                  <a:srgbClr val="00B050"/>
                </a:solidFill>
              </a:rPr>
              <a:t>i</a:t>
            </a:r>
            <a:r>
              <a:rPr lang="pt-PT" b="1" dirty="0">
                <a:solidFill>
                  <a:srgbClr val="FF0000"/>
                </a:solidFill>
              </a:rPr>
              <a:t>a</a:t>
            </a:r>
            <a:r>
              <a:rPr lang="pt-PT" b="1" dirty="0"/>
              <a:t>l D</a:t>
            </a:r>
            <a:r>
              <a:rPr lang="pt-PT" b="1" dirty="0">
                <a:solidFill>
                  <a:srgbClr val="FF0000"/>
                </a:solidFill>
              </a:rPr>
              <a:t>A</a:t>
            </a:r>
            <a:r>
              <a:rPr lang="pt-PT" b="1" dirty="0"/>
              <a:t> Cr</a:t>
            </a:r>
            <a:r>
              <a:rPr lang="pt-PT" b="1" dirty="0">
                <a:solidFill>
                  <a:srgbClr val="00B050"/>
                </a:solidFill>
              </a:rPr>
              <a:t>i</a:t>
            </a:r>
            <a:r>
              <a:rPr lang="pt-PT" b="1" dirty="0">
                <a:solidFill>
                  <a:srgbClr val="FF0000"/>
                </a:solidFill>
              </a:rPr>
              <a:t>a</a:t>
            </a:r>
            <a:r>
              <a:rPr lang="pt-PT" b="1" dirty="0"/>
              <a:t>nç</a:t>
            </a:r>
            <a:r>
              <a:rPr lang="pt-PT" b="1" dirty="0">
                <a:solidFill>
                  <a:srgbClr val="FF0000"/>
                </a:solidFill>
              </a:rPr>
              <a:t>a</a:t>
            </a:r>
          </a:p>
        </p:txBody>
      </p:sp>
    </p:spTree>
    <p:extLst>
      <p:ext uri="{BB962C8B-B14F-4D97-AF65-F5344CB8AC3E}">
        <p14:creationId xmlns:p14="http://schemas.microsoft.com/office/powerpoint/2010/main" val="1451146847"/>
      </p:ext>
    </p:extLst>
  </p:cSld>
  <p:clrMapOvr>
    <a:masterClrMapping/>
  </p:clrMapOvr>
  <mc:AlternateContent xmlns:mc="http://schemas.openxmlformats.org/markup-compatibility/2006" xmlns:p14="http://schemas.microsoft.com/office/powerpoint/2010/main">
    <mc:Choice Requires="p14">
      <p:transition spd="med" p14:dur="700" advClick="0" advTm="3328">
        <p:fade/>
      </p:transition>
    </mc:Choice>
    <mc:Fallback xmlns="">
      <p:transition spd="med" advClick="0" advTm="3328">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o Texto 2">
            <a:extLst>
              <a:ext uri="{FF2B5EF4-FFF2-40B4-BE49-F238E27FC236}">
                <a16:creationId xmlns:a16="http://schemas.microsoft.com/office/drawing/2014/main" id="{894F8D83-9DFA-4AE9-BE2A-815AF7E31647}"/>
              </a:ext>
            </a:extLst>
          </p:cNvPr>
          <p:cNvSpPr>
            <a:spLocks noGrp="1"/>
          </p:cNvSpPr>
          <p:nvPr>
            <p:ph type="body" idx="1"/>
          </p:nvPr>
        </p:nvSpPr>
        <p:spPr>
          <a:xfrm>
            <a:off x="765025" y="1327355"/>
            <a:ext cx="9612971" cy="4318071"/>
          </a:xfrm>
        </p:spPr>
        <p:txBody>
          <a:bodyPr>
            <a:normAutofit fontScale="85000" lnSpcReduction="20000"/>
          </a:bodyPr>
          <a:lstStyle/>
          <a:p>
            <a:pPr algn="l"/>
            <a:endParaRPr lang="pt-PT" dirty="0"/>
          </a:p>
          <a:p>
            <a:r>
              <a:rPr lang="pt-PT" dirty="0"/>
              <a:t>PEDAÇOS DE POEMAS, de</a:t>
            </a:r>
          </a:p>
          <a:p>
            <a:endParaRPr lang="pt-PT" dirty="0"/>
          </a:p>
          <a:p>
            <a:r>
              <a:rPr lang="pt-PT" dirty="0"/>
              <a:t>Cecília Meireles, </a:t>
            </a:r>
            <a:r>
              <a:rPr lang="pt-PT" i="1" dirty="0"/>
              <a:t>Leilão de Jardim</a:t>
            </a:r>
          </a:p>
          <a:p>
            <a:endParaRPr lang="pt-PT" dirty="0"/>
          </a:p>
          <a:p>
            <a:r>
              <a:rPr lang="pt-PT" dirty="0"/>
              <a:t>Cecília Meireles, </a:t>
            </a:r>
            <a:r>
              <a:rPr lang="pt-PT" i="1" dirty="0"/>
              <a:t>A Bailarina</a:t>
            </a:r>
          </a:p>
          <a:p>
            <a:endParaRPr lang="pt-PT" dirty="0"/>
          </a:p>
          <a:p>
            <a:r>
              <a:rPr lang="pt-PT" dirty="0"/>
              <a:t>Fernando Pessoa, </a:t>
            </a:r>
            <a:r>
              <a:rPr lang="pt-PT" i="1" dirty="0"/>
              <a:t>Quando as crianças brincam</a:t>
            </a:r>
          </a:p>
          <a:p>
            <a:endParaRPr lang="pt-PT" i="1" dirty="0"/>
          </a:p>
          <a:p>
            <a:r>
              <a:rPr lang="pt-PT" dirty="0"/>
              <a:t>Vinícius de Morais, </a:t>
            </a:r>
            <a:r>
              <a:rPr lang="pt-PT" i="1" dirty="0"/>
              <a:t>A casa</a:t>
            </a:r>
          </a:p>
          <a:p>
            <a:endParaRPr lang="pt-PT" dirty="0"/>
          </a:p>
          <a:p>
            <a:r>
              <a:rPr lang="pt-PT" dirty="0"/>
              <a:t>Carlos Drummond de Andrade, </a:t>
            </a:r>
            <a:r>
              <a:rPr lang="pt-PT" i="1" dirty="0"/>
              <a:t>No meio do caminho</a:t>
            </a:r>
          </a:p>
          <a:p>
            <a:endParaRPr lang="pt-PT" dirty="0"/>
          </a:p>
          <a:p>
            <a:r>
              <a:rPr lang="pt-PT" dirty="0"/>
              <a:t>Ana Martins Marques, </a:t>
            </a:r>
            <a:r>
              <a:rPr lang="pt-PT" i="1" dirty="0"/>
              <a:t>Tradução</a:t>
            </a:r>
          </a:p>
        </p:txBody>
      </p:sp>
    </p:spTree>
    <p:extLst>
      <p:ext uri="{BB962C8B-B14F-4D97-AF65-F5344CB8AC3E}">
        <p14:creationId xmlns:p14="http://schemas.microsoft.com/office/powerpoint/2010/main" val="2122538497"/>
      </p:ext>
    </p:extLst>
  </p:cSld>
  <p:clrMapOvr>
    <a:masterClrMapping/>
  </p:clrMapOvr>
  <mc:AlternateContent xmlns:mc="http://schemas.openxmlformats.org/markup-compatibility/2006" xmlns:p14="http://schemas.microsoft.com/office/powerpoint/2010/main">
    <mc:Choice Requires="p14">
      <p:transition spd="med" p14:dur="700" advClick="0" advTm="4189">
        <p:fade/>
      </p:transition>
    </mc:Choice>
    <mc:Fallback xmlns="">
      <p:transition spd="med" advClick="0" advTm="4189">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o Texto 2">
            <a:extLst>
              <a:ext uri="{FF2B5EF4-FFF2-40B4-BE49-F238E27FC236}">
                <a16:creationId xmlns:a16="http://schemas.microsoft.com/office/drawing/2014/main" id="{F5EC6965-C646-40EB-9BCE-F96EE69F030B}"/>
              </a:ext>
            </a:extLst>
          </p:cNvPr>
          <p:cNvSpPr>
            <a:spLocks noGrp="1"/>
          </p:cNvSpPr>
          <p:nvPr>
            <p:ph type="body" idx="1"/>
          </p:nvPr>
        </p:nvSpPr>
        <p:spPr>
          <a:xfrm>
            <a:off x="765025" y="1815548"/>
            <a:ext cx="9612971" cy="3544104"/>
          </a:xfrm>
        </p:spPr>
        <p:txBody>
          <a:bodyPr>
            <a:normAutofit lnSpcReduction="10000"/>
          </a:bodyPr>
          <a:lstStyle/>
          <a:p>
            <a:r>
              <a:rPr lang="pt-PT" dirty="0"/>
              <a:t>IMAGENS,</a:t>
            </a:r>
          </a:p>
          <a:p>
            <a:r>
              <a:rPr lang="pt-PT" dirty="0"/>
              <a:t>colhidas no Google.</a:t>
            </a:r>
          </a:p>
          <a:p>
            <a:r>
              <a:rPr lang="pt-PT" dirty="0"/>
              <a:t>sem identificação de autor</a:t>
            </a:r>
          </a:p>
          <a:p>
            <a:endParaRPr lang="pt-PT" dirty="0"/>
          </a:p>
          <a:p>
            <a:endParaRPr lang="pt-PT" dirty="0"/>
          </a:p>
          <a:p>
            <a:r>
              <a:rPr lang="pt-PT" dirty="0"/>
              <a:t>PRODUZIDO por </a:t>
            </a:r>
          </a:p>
          <a:p>
            <a:r>
              <a:rPr lang="pt-PT" dirty="0" err="1"/>
              <a:t>Sarin</a:t>
            </a:r>
            <a:endParaRPr lang="pt-PT" dirty="0"/>
          </a:p>
          <a:p>
            <a:r>
              <a:rPr lang="pt-PT" dirty="0" err="1">
                <a:hlinkClick r:id="rId2"/>
              </a:rPr>
              <a:t>Sarin</a:t>
            </a:r>
            <a:r>
              <a:rPr lang="pt-PT" dirty="0">
                <a:hlinkClick r:id="rId2"/>
              </a:rPr>
              <a:t> - nem lixívia nem limonada</a:t>
            </a:r>
            <a:endParaRPr lang="pt-PT" dirty="0"/>
          </a:p>
          <a:p>
            <a:r>
              <a:rPr lang="pt-PT" dirty="0"/>
              <a:t>2019</a:t>
            </a:r>
          </a:p>
        </p:txBody>
      </p:sp>
    </p:spTree>
    <p:extLst>
      <p:ext uri="{BB962C8B-B14F-4D97-AF65-F5344CB8AC3E}">
        <p14:creationId xmlns:p14="http://schemas.microsoft.com/office/powerpoint/2010/main" val="3324693225"/>
      </p:ext>
    </p:extLst>
  </p:cSld>
  <p:clrMapOvr>
    <a:masterClrMapping/>
  </p:clrMapOvr>
  <mc:AlternateContent xmlns:mc="http://schemas.openxmlformats.org/markup-compatibility/2006" xmlns:p14="http://schemas.microsoft.com/office/powerpoint/2010/main">
    <mc:Choice Requires="p14">
      <p:transition spd="med" p14:dur="700" advClick="0" advTm="3235">
        <p:fade/>
      </p:transition>
    </mc:Choice>
    <mc:Fallback xmlns="">
      <p:transition spd="med" advClick="0" advTm="3235">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667AD-EA13-48B6-9910-6D01394C10FE}"/>
              </a:ext>
            </a:extLst>
          </p:cNvPr>
          <p:cNvSpPr>
            <a:spLocks noGrp="1"/>
          </p:cNvSpPr>
          <p:nvPr>
            <p:ph type="title"/>
          </p:nvPr>
        </p:nvSpPr>
        <p:spPr>
          <a:xfrm>
            <a:off x="1392865" y="154172"/>
            <a:ext cx="9750056" cy="3274828"/>
          </a:xfrm>
        </p:spPr>
        <p:txBody>
          <a:bodyPr>
            <a:normAutofit fontScale="90000"/>
          </a:bodyPr>
          <a:lstStyle/>
          <a:p>
            <a:pPr algn="ctr"/>
            <a:r>
              <a:rPr lang="pt-PT" dirty="0"/>
              <a:t>Quem me compra um jardim com flores?</a:t>
            </a:r>
            <a:br>
              <a:rPr lang="pt-PT" dirty="0"/>
            </a:br>
            <a:r>
              <a:rPr lang="pt-PT" dirty="0"/>
              <a:t>borboletas de muitas cores,</a:t>
            </a:r>
            <a:br>
              <a:rPr lang="pt-PT" dirty="0"/>
            </a:br>
            <a:r>
              <a:rPr lang="pt-PT" dirty="0"/>
              <a:t>lavadeiras e passarinhos,</a:t>
            </a:r>
            <a:br>
              <a:rPr lang="pt-PT" dirty="0"/>
            </a:br>
            <a:r>
              <a:rPr lang="pt-PT" dirty="0"/>
              <a:t>ovos verdes e azuis</a:t>
            </a:r>
            <a:br>
              <a:rPr lang="pt-PT" dirty="0"/>
            </a:br>
            <a:r>
              <a:rPr lang="pt-PT" dirty="0"/>
              <a:t>nos ninhos?</a:t>
            </a:r>
            <a:br>
              <a:rPr lang="pt-PT" dirty="0"/>
            </a:br>
            <a:r>
              <a:rPr lang="pt-PT" sz="2200" dirty="0"/>
              <a:t>(Cecília Meireles, Leilão de Jardim)</a:t>
            </a:r>
            <a:br>
              <a:rPr lang="pt-PT" sz="2200" dirty="0"/>
            </a:br>
            <a:endParaRPr lang="pt-PT" sz="2200" dirty="0"/>
          </a:p>
        </p:txBody>
      </p:sp>
      <p:pic>
        <p:nvPicPr>
          <p:cNvPr id="5" name="Marcador de Posição de Conteúdo 4">
            <a:extLst>
              <a:ext uri="{FF2B5EF4-FFF2-40B4-BE49-F238E27FC236}">
                <a16:creationId xmlns:a16="http://schemas.microsoft.com/office/drawing/2014/main" id="{D64981B1-E36E-41D8-B268-4CF573D9257C}"/>
              </a:ext>
            </a:extLst>
          </p:cNvPr>
          <p:cNvPicPr>
            <a:picLocks noGrp="1" noChangeAspect="1"/>
          </p:cNvPicPr>
          <p:nvPr>
            <p:ph idx="1"/>
          </p:nvPr>
        </p:nvPicPr>
        <p:blipFill>
          <a:blip r:embed="rId2"/>
          <a:stretch>
            <a:fillRect/>
          </a:stretch>
        </p:blipFill>
        <p:spPr>
          <a:xfrm>
            <a:off x="2521974" y="3381429"/>
            <a:ext cx="7777513" cy="3322399"/>
          </a:xfrm>
        </p:spPr>
      </p:pic>
    </p:spTree>
    <p:extLst>
      <p:ext uri="{BB962C8B-B14F-4D97-AF65-F5344CB8AC3E}">
        <p14:creationId xmlns:p14="http://schemas.microsoft.com/office/powerpoint/2010/main" val="3792161608"/>
      </p:ext>
    </p:extLst>
  </p:cSld>
  <p:clrMapOvr>
    <a:masterClrMapping/>
  </p:clrMapOvr>
  <mc:AlternateContent xmlns:mc="http://schemas.openxmlformats.org/markup-compatibility/2006" xmlns:p14="http://schemas.microsoft.com/office/powerpoint/2010/main">
    <mc:Choice Requires="p14">
      <p:transition spd="med" p14:dur="700" advClick="0" advTm="3938">
        <p:fade/>
      </p:transition>
    </mc:Choice>
    <mc:Fallback xmlns="">
      <p:transition spd="med" advClick="0" advTm="3938">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5EBC22-8293-49C8-B6D7-B7588E2517C9}"/>
              </a:ext>
            </a:extLst>
          </p:cNvPr>
          <p:cNvSpPr>
            <a:spLocks noGrp="1"/>
          </p:cNvSpPr>
          <p:nvPr>
            <p:ph type="title"/>
          </p:nvPr>
        </p:nvSpPr>
        <p:spPr>
          <a:xfrm>
            <a:off x="1371600" y="685800"/>
            <a:ext cx="9601200" cy="2519362"/>
          </a:xfrm>
        </p:spPr>
        <p:txBody>
          <a:bodyPr>
            <a:normAutofit/>
          </a:bodyPr>
          <a:lstStyle/>
          <a:p>
            <a:r>
              <a:rPr lang="pt-PT" dirty="0"/>
              <a:t>Esta menina</a:t>
            </a:r>
            <a:br>
              <a:rPr lang="pt-PT" dirty="0"/>
            </a:br>
            <a:r>
              <a:rPr lang="pt-PT" dirty="0"/>
              <a:t>tão pequenina</a:t>
            </a:r>
            <a:br>
              <a:rPr lang="pt-PT" dirty="0"/>
            </a:br>
            <a:r>
              <a:rPr lang="pt-PT" dirty="0"/>
              <a:t>quer ser bailarina</a:t>
            </a:r>
            <a:br>
              <a:rPr lang="pt-PT" sz="4000" dirty="0"/>
            </a:br>
            <a:r>
              <a:rPr lang="pt-PT" sz="2200" dirty="0"/>
              <a:t>(Cecília Meireles, A Bailarina)</a:t>
            </a:r>
          </a:p>
        </p:txBody>
      </p:sp>
      <p:pic>
        <p:nvPicPr>
          <p:cNvPr id="9" name="Marcador de Posição de Conteúdo 8" descr="Uma imagem com vestuário, peruca&#10;&#10;Descrição gerada automaticamente">
            <a:extLst>
              <a:ext uri="{FF2B5EF4-FFF2-40B4-BE49-F238E27FC236}">
                <a16:creationId xmlns:a16="http://schemas.microsoft.com/office/drawing/2014/main" id="{C24C79D5-36CA-407B-A9CB-0FCA4514329F}"/>
              </a:ext>
            </a:extLst>
          </p:cNvPr>
          <p:cNvPicPr>
            <a:picLocks noGrp="1" noChangeAspect="1"/>
          </p:cNvPicPr>
          <p:nvPr>
            <p:ph idx="1"/>
          </p:nvPr>
        </p:nvPicPr>
        <p:blipFill>
          <a:blip r:embed="rId2"/>
          <a:stretch>
            <a:fillRect/>
          </a:stretch>
        </p:blipFill>
        <p:spPr>
          <a:xfrm>
            <a:off x="4862511" y="3371850"/>
            <a:ext cx="5238750" cy="3486150"/>
          </a:xfrm>
        </p:spPr>
      </p:pic>
    </p:spTree>
    <p:extLst>
      <p:ext uri="{BB962C8B-B14F-4D97-AF65-F5344CB8AC3E}">
        <p14:creationId xmlns:p14="http://schemas.microsoft.com/office/powerpoint/2010/main" val="912903472"/>
      </p:ext>
    </p:extLst>
  </p:cSld>
  <p:clrMapOvr>
    <a:masterClrMapping/>
  </p:clrMapOvr>
  <mc:AlternateContent xmlns:mc="http://schemas.openxmlformats.org/markup-compatibility/2006" xmlns:p14="http://schemas.microsoft.com/office/powerpoint/2010/main">
    <mc:Choice Requires="p14">
      <p:transition spd="med" p14:dur="700" advClick="0" advTm="3687">
        <p:fade/>
      </p:transition>
    </mc:Choice>
    <mc:Fallback xmlns="">
      <p:transition spd="med" advClick="0" advTm="3687">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A511C2-3115-4F51-A876-F183EB61B893}"/>
              </a:ext>
            </a:extLst>
          </p:cNvPr>
          <p:cNvSpPr>
            <a:spLocks noGrp="1"/>
          </p:cNvSpPr>
          <p:nvPr>
            <p:ph type="title"/>
          </p:nvPr>
        </p:nvSpPr>
        <p:spPr>
          <a:xfrm>
            <a:off x="1371600" y="685800"/>
            <a:ext cx="9601200" cy="2114550"/>
          </a:xfrm>
        </p:spPr>
        <p:txBody>
          <a:bodyPr>
            <a:normAutofit/>
          </a:bodyPr>
          <a:lstStyle/>
          <a:p>
            <a:r>
              <a:rPr lang="pt-PT" sz="4000" dirty="0"/>
              <a:t>Roda, roda, roda, com os bracinhos no ar</a:t>
            </a:r>
            <a:br>
              <a:rPr lang="pt-PT" sz="4000" dirty="0"/>
            </a:br>
            <a:r>
              <a:rPr lang="pt-PT" sz="4000" dirty="0"/>
              <a:t>e não fica tonta nem sai do lugar</a:t>
            </a:r>
            <a:br>
              <a:rPr lang="pt-PT" sz="4000" dirty="0"/>
            </a:br>
            <a:r>
              <a:rPr lang="pt-PT" sz="2000" dirty="0"/>
              <a:t>(Cecília Meireles, A Bailarina)</a:t>
            </a:r>
          </a:p>
        </p:txBody>
      </p:sp>
      <p:pic>
        <p:nvPicPr>
          <p:cNvPr id="9" name="Marcador de Posição de Conteúdo 8" descr="Uma imagem com pessoa&#10;&#10;Descrição gerada automaticamente">
            <a:extLst>
              <a:ext uri="{FF2B5EF4-FFF2-40B4-BE49-F238E27FC236}">
                <a16:creationId xmlns:a16="http://schemas.microsoft.com/office/drawing/2014/main" id="{A89EE14F-F4A0-4FC2-9EFE-A02873105C4A}"/>
              </a:ext>
            </a:extLst>
          </p:cNvPr>
          <p:cNvPicPr>
            <a:picLocks noGrp="1" noChangeAspect="1"/>
          </p:cNvPicPr>
          <p:nvPr>
            <p:ph idx="1"/>
          </p:nvPr>
        </p:nvPicPr>
        <p:blipFill>
          <a:blip r:embed="rId2"/>
          <a:stretch>
            <a:fillRect/>
          </a:stretch>
        </p:blipFill>
        <p:spPr>
          <a:xfrm>
            <a:off x="5539863" y="3232329"/>
            <a:ext cx="5715000" cy="3200400"/>
          </a:xfrm>
        </p:spPr>
      </p:pic>
      <p:sp>
        <p:nvSpPr>
          <p:cNvPr id="3" name="CaixaDeTexto 2">
            <a:hlinkClick r:id="rId3"/>
            <a:extLst>
              <a:ext uri="{FF2B5EF4-FFF2-40B4-BE49-F238E27FC236}">
                <a16:creationId xmlns:a16="http://schemas.microsoft.com/office/drawing/2014/main" id="{A106342E-964B-4EFE-953C-6C9A473CD08E}"/>
              </a:ext>
            </a:extLst>
          </p:cNvPr>
          <p:cNvSpPr txBox="1"/>
          <p:nvPr/>
        </p:nvSpPr>
        <p:spPr>
          <a:xfrm>
            <a:off x="9731825" y="6432729"/>
            <a:ext cx="2780606" cy="246221"/>
          </a:xfrm>
          <a:prstGeom prst="rect">
            <a:avLst/>
          </a:prstGeom>
          <a:noFill/>
        </p:spPr>
        <p:txBody>
          <a:bodyPr wrap="square" rtlCol="0">
            <a:spAutoFit/>
          </a:bodyPr>
          <a:lstStyle/>
          <a:p>
            <a:r>
              <a:rPr lang="pt-PT" sz="1000" dirty="0"/>
              <a:t>Fonte: Notícias ao Minuto</a:t>
            </a:r>
          </a:p>
        </p:txBody>
      </p:sp>
    </p:spTree>
    <p:extLst>
      <p:ext uri="{BB962C8B-B14F-4D97-AF65-F5344CB8AC3E}">
        <p14:creationId xmlns:p14="http://schemas.microsoft.com/office/powerpoint/2010/main" val="3964992060"/>
      </p:ext>
    </p:extLst>
  </p:cSld>
  <p:clrMapOvr>
    <a:masterClrMapping/>
  </p:clrMapOvr>
  <mc:AlternateContent xmlns:mc="http://schemas.openxmlformats.org/markup-compatibility/2006" xmlns:p14="http://schemas.microsoft.com/office/powerpoint/2010/main">
    <mc:Choice Requires="p14">
      <p:transition spd="med" p14:dur="700" advClick="0" advTm="3803">
        <p:fade/>
      </p:transition>
    </mc:Choice>
    <mc:Fallback xmlns="">
      <p:transition spd="med" advClick="0" advTm="3803">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FF600-5405-4BE3-8310-5C6E70A24171}"/>
              </a:ext>
            </a:extLst>
          </p:cNvPr>
          <p:cNvSpPr>
            <a:spLocks noGrp="1"/>
          </p:cNvSpPr>
          <p:nvPr>
            <p:ph type="title"/>
          </p:nvPr>
        </p:nvSpPr>
        <p:spPr>
          <a:xfrm>
            <a:off x="1371600" y="685800"/>
            <a:ext cx="9601200" cy="2590800"/>
          </a:xfrm>
        </p:spPr>
        <p:txBody>
          <a:bodyPr>
            <a:normAutofit/>
          </a:bodyPr>
          <a:lstStyle/>
          <a:p>
            <a:r>
              <a:rPr lang="pt-PT" sz="4000" dirty="0"/>
              <a:t>Quando as crianças brincam</a:t>
            </a:r>
            <a:br>
              <a:rPr lang="pt-PT" sz="4000" dirty="0"/>
            </a:br>
            <a:r>
              <a:rPr lang="pt-PT" sz="4000" dirty="0"/>
              <a:t>E eu as oiço brincar,</a:t>
            </a:r>
            <a:br>
              <a:rPr lang="pt-PT" sz="4000" dirty="0"/>
            </a:br>
            <a:r>
              <a:rPr lang="pt-PT" sz="4000" dirty="0"/>
              <a:t>Qualquer coisa em minha alma</a:t>
            </a:r>
            <a:br>
              <a:rPr lang="pt-PT" sz="4000" dirty="0"/>
            </a:br>
            <a:r>
              <a:rPr lang="pt-PT" sz="4000" dirty="0"/>
              <a:t>Começa a se alegrar. </a:t>
            </a:r>
            <a:br>
              <a:rPr lang="pt-PT" sz="3100" dirty="0"/>
            </a:br>
            <a:r>
              <a:rPr lang="pt-PT" sz="2000" dirty="0"/>
              <a:t>(Fernando Pessoa, Quando as crianças brincam)</a:t>
            </a:r>
          </a:p>
        </p:txBody>
      </p:sp>
      <p:pic>
        <p:nvPicPr>
          <p:cNvPr id="9" name="Marcador de Posição de Conteúdo 8" descr="Uma imagem com interior, criança, pequeno, pessoa&#10;&#10;Descrição gerada automaticamente">
            <a:extLst>
              <a:ext uri="{FF2B5EF4-FFF2-40B4-BE49-F238E27FC236}">
                <a16:creationId xmlns:a16="http://schemas.microsoft.com/office/drawing/2014/main" id="{8EA3CCE9-08BB-42CA-9BD1-58A8E8B98B7D}"/>
              </a:ext>
            </a:extLst>
          </p:cNvPr>
          <p:cNvPicPr>
            <a:picLocks noGrp="1" noChangeAspect="1"/>
          </p:cNvPicPr>
          <p:nvPr>
            <p:ph idx="1"/>
          </p:nvPr>
        </p:nvPicPr>
        <p:blipFill>
          <a:blip r:embed="rId2"/>
          <a:stretch>
            <a:fillRect/>
          </a:stretch>
        </p:blipFill>
        <p:spPr>
          <a:xfrm>
            <a:off x="5569359" y="3276600"/>
            <a:ext cx="5715000" cy="3200400"/>
          </a:xfrm>
        </p:spPr>
      </p:pic>
    </p:spTree>
    <p:extLst>
      <p:ext uri="{BB962C8B-B14F-4D97-AF65-F5344CB8AC3E}">
        <p14:creationId xmlns:p14="http://schemas.microsoft.com/office/powerpoint/2010/main" val="3961752371"/>
      </p:ext>
    </p:extLst>
  </p:cSld>
  <p:clrMapOvr>
    <a:masterClrMapping/>
  </p:clrMapOvr>
  <mc:AlternateContent xmlns:mc="http://schemas.openxmlformats.org/markup-compatibility/2006" xmlns:p14="http://schemas.microsoft.com/office/powerpoint/2010/main">
    <mc:Choice Requires="p14">
      <p:transition spd="med" p14:dur="700" advClick="0" advTm="4281">
        <p:fade/>
      </p:transition>
    </mc:Choice>
    <mc:Fallback xmlns="">
      <p:transition spd="med" advClick="0" advTm="4281">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3B7DC0-9C69-4606-B62D-ED887F3281FF}"/>
              </a:ext>
            </a:extLst>
          </p:cNvPr>
          <p:cNvSpPr>
            <a:spLocks noGrp="1"/>
          </p:cNvSpPr>
          <p:nvPr>
            <p:ph type="title"/>
          </p:nvPr>
        </p:nvSpPr>
        <p:spPr>
          <a:xfrm>
            <a:off x="1371600" y="685800"/>
            <a:ext cx="9601200" cy="2483922"/>
          </a:xfrm>
        </p:spPr>
        <p:txBody>
          <a:bodyPr>
            <a:normAutofit fontScale="90000"/>
          </a:bodyPr>
          <a:lstStyle/>
          <a:p>
            <a:r>
              <a:rPr lang="pt-PT" sz="4000" dirty="0"/>
              <a:t>E toda aquela infância</a:t>
            </a:r>
            <a:br>
              <a:rPr lang="pt-PT" sz="4000" dirty="0"/>
            </a:br>
            <a:r>
              <a:rPr lang="pt-PT" sz="4000" dirty="0"/>
              <a:t>Que não tive me vem,</a:t>
            </a:r>
            <a:br>
              <a:rPr lang="pt-PT" sz="4000" dirty="0"/>
            </a:br>
            <a:r>
              <a:rPr lang="pt-PT" sz="4000" dirty="0"/>
              <a:t>Numa onda de alegria</a:t>
            </a:r>
            <a:br>
              <a:rPr lang="pt-PT" sz="4000" dirty="0"/>
            </a:br>
            <a:r>
              <a:rPr lang="pt-PT" sz="4000" dirty="0"/>
              <a:t>Que não foi de ninguém. </a:t>
            </a:r>
            <a:br>
              <a:rPr lang="pt-PT" sz="2400" dirty="0"/>
            </a:br>
            <a:r>
              <a:rPr lang="pt-PT" sz="2000" dirty="0"/>
              <a:t>(Fernando Pessoa, Quando as crianças brincam)</a:t>
            </a:r>
          </a:p>
        </p:txBody>
      </p:sp>
      <p:pic>
        <p:nvPicPr>
          <p:cNvPr id="13" name="Marcador de Posição de Conteúdo 12" descr="Uma imagem com pessoa, árvore, arma, exterior&#10;&#10;Descrição gerada automaticamente">
            <a:extLst>
              <a:ext uri="{FF2B5EF4-FFF2-40B4-BE49-F238E27FC236}">
                <a16:creationId xmlns:a16="http://schemas.microsoft.com/office/drawing/2014/main" id="{9B97EFB8-ACAB-4A02-83D3-F02C97AE3BE5}"/>
              </a:ext>
            </a:extLst>
          </p:cNvPr>
          <p:cNvPicPr>
            <a:picLocks noGrp="1" noChangeAspect="1"/>
          </p:cNvPicPr>
          <p:nvPr>
            <p:ph idx="1"/>
          </p:nvPr>
        </p:nvPicPr>
        <p:blipFill>
          <a:blip r:embed="rId2"/>
          <a:stretch>
            <a:fillRect/>
          </a:stretch>
        </p:blipFill>
        <p:spPr>
          <a:xfrm>
            <a:off x="6523704" y="3169722"/>
            <a:ext cx="4876800" cy="3248699"/>
          </a:xfrm>
        </p:spPr>
      </p:pic>
      <p:sp>
        <p:nvSpPr>
          <p:cNvPr id="3" name="CaixaDeTexto 2">
            <a:hlinkClick r:id="rId3"/>
            <a:extLst>
              <a:ext uri="{FF2B5EF4-FFF2-40B4-BE49-F238E27FC236}">
                <a16:creationId xmlns:a16="http://schemas.microsoft.com/office/drawing/2014/main" id="{71C59ECB-35B7-4A88-98F9-03D8D99EDFA8}"/>
              </a:ext>
            </a:extLst>
          </p:cNvPr>
          <p:cNvSpPr txBox="1"/>
          <p:nvPr/>
        </p:nvSpPr>
        <p:spPr>
          <a:xfrm>
            <a:off x="10073148" y="6418421"/>
            <a:ext cx="1327357" cy="246221"/>
          </a:xfrm>
          <a:prstGeom prst="rect">
            <a:avLst/>
          </a:prstGeom>
          <a:noFill/>
        </p:spPr>
        <p:txBody>
          <a:bodyPr wrap="square" rtlCol="0">
            <a:spAutoFit/>
          </a:bodyPr>
          <a:lstStyle/>
          <a:p>
            <a:r>
              <a:rPr lang="pt-PT" sz="1000" dirty="0"/>
              <a:t>Fonte: </a:t>
            </a:r>
            <a:r>
              <a:rPr lang="pt-PT" sz="1000" dirty="0" err="1"/>
              <a:t>Deutsch</a:t>
            </a:r>
            <a:r>
              <a:rPr lang="pt-PT" sz="1000" dirty="0"/>
              <a:t> </a:t>
            </a:r>
            <a:r>
              <a:rPr lang="pt-PT" sz="1000" dirty="0" err="1"/>
              <a:t>Welle</a:t>
            </a:r>
            <a:endParaRPr lang="pt-PT" sz="1000" dirty="0"/>
          </a:p>
        </p:txBody>
      </p:sp>
    </p:spTree>
    <p:extLst>
      <p:ext uri="{BB962C8B-B14F-4D97-AF65-F5344CB8AC3E}">
        <p14:creationId xmlns:p14="http://schemas.microsoft.com/office/powerpoint/2010/main" val="1653128437"/>
      </p:ext>
    </p:extLst>
  </p:cSld>
  <p:clrMapOvr>
    <a:masterClrMapping/>
  </p:clrMapOvr>
  <mc:AlternateContent xmlns:mc="http://schemas.openxmlformats.org/markup-compatibility/2006" xmlns:p14="http://schemas.microsoft.com/office/powerpoint/2010/main">
    <mc:Choice Requires="p14">
      <p:transition spd="med" p14:dur="700" advClick="0" advTm="3865">
        <p:fade/>
      </p:transition>
    </mc:Choice>
    <mc:Fallback xmlns="">
      <p:transition spd="med" advClick="0" advTm="3865">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97CF0F-ED6E-4144-A60C-2DE5CF404F76}"/>
              </a:ext>
            </a:extLst>
          </p:cNvPr>
          <p:cNvSpPr>
            <a:spLocks noGrp="1"/>
          </p:cNvSpPr>
          <p:nvPr>
            <p:ph type="title"/>
          </p:nvPr>
        </p:nvSpPr>
        <p:spPr>
          <a:xfrm>
            <a:off x="1371600" y="685800"/>
            <a:ext cx="9601200" cy="2743200"/>
          </a:xfrm>
        </p:spPr>
        <p:txBody>
          <a:bodyPr>
            <a:noAutofit/>
          </a:bodyPr>
          <a:lstStyle/>
          <a:p>
            <a:r>
              <a:rPr lang="pt-PT" sz="4000" dirty="0"/>
              <a:t>Era uma casa</a:t>
            </a:r>
            <a:br>
              <a:rPr lang="pt-PT" sz="4000" dirty="0"/>
            </a:br>
            <a:r>
              <a:rPr lang="pt-PT" sz="4000" dirty="0"/>
              <a:t>Muito engraçada</a:t>
            </a:r>
            <a:br>
              <a:rPr lang="pt-PT" sz="4000" dirty="0"/>
            </a:br>
            <a:r>
              <a:rPr lang="pt-PT" sz="4000" dirty="0"/>
              <a:t>Não tinha tecto</a:t>
            </a:r>
            <a:br>
              <a:rPr lang="pt-PT" sz="4000" dirty="0"/>
            </a:br>
            <a:r>
              <a:rPr lang="pt-PT" sz="4000" dirty="0"/>
              <a:t>Não tinha nada</a:t>
            </a:r>
            <a:br>
              <a:rPr lang="pt-PT" sz="2800" dirty="0"/>
            </a:br>
            <a:r>
              <a:rPr lang="pt-PT" sz="2000" dirty="0"/>
              <a:t>(Vinícius de Morais, A Casa)</a:t>
            </a:r>
          </a:p>
        </p:txBody>
      </p:sp>
      <p:pic>
        <p:nvPicPr>
          <p:cNvPr id="9" name="Marcador de Posição de Conteúdo 8" descr="Uma imagem com mesa, pessoa, interior, sentado&#10;&#10;Descrição gerada automaticamente">
            <a:extLst>
              <a:ext uri="{FF2B5EF4-FFF2-40B4-BE49-F238E27FC236}">
                <a16:creationId xmlns:a16="http://schemas.microsoft.com/office/drawing/2014/main" id="{B36BBFC6-993D-418C-9640-6BC09B006DC7}"/>
              </a:ext>
            </a:extLst>
          </p:cNvPr>
          <p:cNvPicPr>
            <a:picLocks noGrp="1" noChangeAspect="1"/>
          </p:cNvPicPr>
          <p:nvPr>
            <p:ph idx="1"/>
          </p:nvPr>
        </p:nvPicPr>
        <p:blipFill>
          <a:blip r:embed="rId2"/>
          <a:stretch>
            <a:fillRect/>
          </a:stretch>
        </p:blipFill>
        <p:spPr>
          <a:xfrm>
            <a:off x="5772918" y="3266768"/>
            <a:ext cx="5657850" cy="3238500"/>
          </a:xfrm>
        </p:spPr>
      </p:pic>
    </p:spTree>
    <p:extLst>
      <p:ext uri="{BB962C8B-B14F-4D97-AF65-F5344CB8AC3E}">
        <p14:creationId xmlns:p14="http://schemas.microsoft.com/office/powerpoint/2010/main" val="2188592395"/>
      </p:ext>
    </p:extLst>
  </p:cSld>
  <p:clrMapOvr>
    <a:masterClrMapping/>
  </p:clrMapOvr>
  <mc:AlternateContent xmlns:mc="http://schemas.openxmlformats.org/markup-compatibility/2006" xmlns:p14="http://schemas.microsoft.com/office/powerpoint/2010/main">
    <mc:Choice Requires="p14">
      <p:transition spd="med" p14:dur="700" advClick="0" advTm="3483">
        <p:fade/>
      </p:transition>
    </mc:Choice>
    <mc:Fallback xmlns="">
      <p:transition spd="med" advClick="0" advTm="3483">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8FCD8-99AB-4DFB-A699-6331A32C6495}"/>
              </a:ext>
            </a:extLst>
          </p:cNvPr>
          <p:cNvSpPr>
            <a:spLocks noGrp="1"/>
          </p:cNvSpPr>
          <p:nvPr>
            <p:ph type="title"/>
          </p:nvPr>
        </p:nvSpPr>
        <p:spPr>
          <a:xfrm>
            <a:off x="1371600" y="685800"/>
            <a:ext cx="9601200" cy="2617840"/>
          </a:xfrm>
        </p:spPr>
        <p:txBody>
          <a:bodyPr>
            <a:normAutofit/>
          </a:bodyPr>
          <a:lstStyle/>
          <a:p>
            <a:r>
              <a:rPr lang="pt-PT" sz="4000" dirty="0"/>
              <a:t>No meio do caminho tinha uma pedra</a:t>
            </a:r>
            <a:br>
              <a:rPr lang="pt-PT" sz="4000" dirty="0"/>
            </a:br>
            <a:r>
              <a:rPr lang="pt-PT" sz="4000" dirty="0"/>
              <a:t>tinha uma pedra no meio do caminho</a:t>
            </a:r>
            <a:br>
              <a:rPr lang="pt-PT" sz="4000" dirty="0"/>
            </a:br>
            <a:r>
              <a:rPr lang="pt-PT" sz="4000" dirty="0"/>
              <a:t>tinha uma pedra</a:t>
            </a:r>
            <a:br>
              <a:rPr lang="pt-PT" sz="4000" dirty="0"/>
            </a:br>
            <a:r>
              <a:rPr lang="pt-PT" sz="4000" dirty="0"/>
              <a:t>no meio do caminho tinha uma pedra.</a:t>
            </a:r>
            <a:br>
              <a:rPr lang="pt-PT" sz="4000" dirty="0"/>
            </a:br>
            <a:r>
              <a:rPr lang="pt-PT" sz="2000" dirty="0"/>
              <a:t>(Carlos Drummond de Andrade, No meio do caminho)</a:t>
            </a:r>
          </a:p>
        </p:txBody>
      </p:sp>
      <p:pic>
        <p:nvPicPr>
          <p:cNvPr id="9" name="Marcador de Posição de Conteúdo 8" descr="Uma imagem com terra, exterior, tijolo, pessoa&#10;&#10;Descrição gerada automaticamente">
            <a:extLst>
              <a:ext uri="{FF2B5EF4-FFF2-40B4-BE49-F238E27FC236}">
                <a16:creationId xmlns:a16="http://schemas.microsoft.com/office/drawing/2014/main" id="{EB7DA323-308D-4067-BD34-815512BEA256}"/>
              </a:ext>
            </a:extLst>
          </p:cNvPr>
          <p:cNvPicPr>
            <a:picLocks noGrp="1" noChangeAspect="1"/>
          </p:cNvPicPr>
          <p:nvPr>
            <p:ph idx="1"/>
          </p:nvPr>
        </p:nvPicPr>
        <p:blipFill>
          <a:blip r:embed="rId2"/>
          <a:stretch>
            <a:fillRect/>
          </a:stretch>
        </p:blipFill>
        <p:spPr>
          <a:xfrm>
            <a:off x="6592529" y="3181493"/>
            <a:ext cx="4699818" cy="3196568"/>
          </a:xfrm>
        </p:spPr>
      </p:pic>
      <p:sp>
        <p:nvSpPr>
          <p:cNvPr id="3" name="CaixaDeTexto 2">
            <a:hlinkClick r:id="rId3"/>
            <a:extLst>
              <a:ext uri="{FF2B5EF4-FFF2-40B4-BE49-F238E27FC236}">
                <a16:creationId xmlns:a16="http://schemas.microsoft.com/office/drawing/2014/main" id="{DA6FAB72-3F36-4676-841B-A482DC4167C3}"/>
              </a:ext>
            </a:extLst>
          </p:cNvPr>
          <p:cNvSpPr txBox="1"/>
          <p:nvPr/>
        </p:nvSpPr>
        <p:spPr>
          <a:xfrm>
            <a:off x="10252586" y="6378061"/>
            <a:ext cx="1039762" cy="246221"/>
          </a:xfrm>
          <a:prstGeom prst="rect">
            <a:avLst/>
          </a:prstGeom>
          <a:noFill/>
        </p:spPr>
        <p:txBody>
          <a:bodyPr wrap="square" rtlCol="0">
            <a:spAutoFit/>
          </a:bodyPr>
          <a:lstStyle/>
          <a:p>
            <a:r>
              <a:rPr lang="pt-PT" sz="1000" dirty="0"/>
              <a:t>Fonte: </a:t>
            </a:r>
            <a:r>
              <a:rPr lang="pt-PT" sz="1000" dirty="0" err="1"/>
              <a:t>Obvious</a:t>
            </a:r>
            <a:endParaRPr lang="pt-PT" sz="1000" dirty="0"/>
          </a:p>
        </p:txBody>
      </p:sp>
    </p:spTree>
    <p:extLst>
      <p:ext uri="{BB962C8B-B14F-4D97-AF65-F5344CB8AC3E}">
        <p14:creationId xmlns:p14="http://schemas.microsoft.com/office/powerpoint/2010/main" val="3081794631"/>
      </p:ext>
    </p:extLst>
  </p:cSld>
  <p:clrMapOvr>
    <a:masterClrMapping/>
  </p:clrMapOvr>
  <mc:AlternateContent xmlns:mc="http://schemas.openxmlformats.org/markup-compatibility/2006" xmlns:p14="http://schemas.microsoft.com/office/powerpoint/2010/main">
    <mc:Choice Requires="p14">
      <p:transition spd="med" p14:dur="700" advClick="0" advTm="3164">
        <p:fade/>
      </p:transition>
    </mc:Choice>
    <mc:Fallback xmlns="">
      <p:transition spd="med" advClick="0" advTm="3164">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FB8511-D107-44BC-A42F-FE98FE14E990}"/>
              </a:ext>
            </a:extLst>
          </p:cNvPr>
          <p:cNvSpPr>
            <a:spLocks noGrp="1"/>
          </p:cNvSpPr>
          <p:nvPr>
            <p:ph type="title"/>
          </p:nvPr>
        </p:nvSpPr>
        <p:spPr/>
        <p:txBody>
          <a:bodyPr>
            <a:normAutofit fontScale="90000"/>
          </a:bodyPr>
          <a:lstStyle/>
          <a:p>
            <a:pPr algn="ctr"/>
            <a:r>
              <a:rPr lang="pt-PT" dirty="0"/>
              <a:t>Este poema</a:t>
            </a:r>
            <a:br>
              <a:rPr lang="pt-PT" dirty="0"/>
            </a:br>
            <a:r>
              <a:rPr lang="pt-PT" dirty="0"/>
              <a:t>em outra língua</a:t>
            </a:r>
            <a:br>
              <a:rPr lang="pt-PT" dirty="0"/>
            </a:br>
            <a:r>
              <a:rPr lang="pt-PT" dirty="0"/>
              <a:t>seria outro poema</a:t>
            </a:r>
            <a:br>
              <a:rPr lang="pt-PT" dirty="0"/>
            </a:br>
            <a:r>
              <a:rPr lang="pt-PT" sz="2200" dirty="0"/>
              <a:t>(Ana Martins Marques, Tradução)</a:t>
            </a:r>
          </a:p>
        </p:txBody>
      </p:sp>
      <p:pic>
        <p:nvPicPr>
          <p:cNvPr id="10" name="Marcador de Posição de Conteúdo 9" descr="Uma imagem com luvas, vestuário&#10;&#10;Descrição gerada automaticamente">
            <a:extLst>
              <a:ext uri="{FF2B5EF4-FFF2-40B4-BE49-F238E27FC236}">
                <a16:creationId xmlns:a16="http://schemas.microsoft.com/office/drawing/2014/main" id="{29F5A8AA-2C37-42F0-B439-9A72CC3F93C2}"/>
              </a:ext>
            </a:extLst>
          </p:cNvPr>
          <p:cNvPicPr>
            <a:picLocks noGrp="1" noChangeAspect="1"/>
          </p:cNvPicPr>
          <p:nvPr>
            <p:ph idx="1"/>
          </p:nvPr>
        </p:nvPicPr>
        <p:blipFill>
          <a:blip r:embed="rId2"/>
          <a:stretch>
            <a:fillRect/>
          </a:stretch>
        </p:blipFill>
        <p:spPr>
          <a:xfrm>
            <a:off x="3350939" y="2983706"/>
            <a:ext cx="5490122" cy="3188494"/>
          </a:xfrm>
        </p:spPr>
      </p:pic>
    </p:spTree>
    <p:extLst>
      <p:ext uri="{BB962C8B-B14F-4D97-AF65-F5344CB8AC3E}">
        <p14:creationId xmlns:p14="http://schemas.microsoft.com/office/powerpoint/2010/main" val="3661098551"/>
      </p:ext>
    </p:extLst>
  </p:cSld>
  <p:clrMapOvr>
    <a:masterClrMapping/>
  </p:clrMapOvr>
  <mc:AlternateContent xmlns:mc="http://schemas.openxmlformats.org/markup-compatibility/2006" xmlns:p14="http://schemas.microsoft.com/office/powerpoint/2010/main">
    <mc:Choice Requires="p14">
      <p:transition spd="med" p14:dur="700" advClick="0" advTm="3841">
        <p:fade/>
      </p:transition>
    </mc:Choice>
    <mc:Fallback xmlns="">
      <p:transition spd="med" advClick="0" advTm="3841">
        <p:fade/>
      </p:transition>
    </mc:Fallback>
  </mc:AlternateContent>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TM10001105[[fn=Recortar]]</Template>
  <TotalTime>184</TotalTime>
  <Words>120</Words>
  <Application>Microsoft Office PowerPoint</Application>
  <PresentationFormat>Ecrã Panorâmico</PresentationFormat>
  <Paragraphs>35</Paragraphs>
  <Slides>11</Slides>
  <Notes>0</Notes>
  <HiddenSlides>0</HiddenSlides>
  <MMClips>0</MMClips>
  <ScaleCrop>false</ScaleCrop>
  <HeadingPairs>
    <vt:vector size="6" baseType="variant">
      <vt:variant>
        <vt:lpstr>Tipos de letra usados</vt:lpstr>
      </vt:variant>
      <vt:variant>
        <vt:i4>1</vt:i4>
      </vt:variant>
      <vt:variant>
        <vt:lpstr>Tema</vt:lpstr>
      </vt:variant>
      <vt:variant>
        <vt:i4>1</vt:i4>
      </vt:variant>
      <vt:variant>
        <vt:lpstr>Títulos dos diapositivos</vt:lpstr>
      </vt:variant>
      <vt:variant>
        <vt:i4>11</vt:i4>
      </vt:variant>
    </vt:vector>
  </HeadingPairs>
  <TitlesOfParts>
    <vt:vector size="13" baseType="lpstr">
      <vt:lpstr>Franklin Gothic Book</vt:lpstr>
      <vt:lpstr>Recorte</vt:lpstr>
      <vt:lpstr>DIA mundial DA Criança</vt:lpstr>
      <vt:lpstr>Quem me compra um jardim com flores? borboletas de muitas cores, lavadeiras e passarinhos, ovos verdes e azuis nos ninhos? (Cecília Meireles, Leilão de Jardim) </vt:lpstr>
      <vt:lpstr>Esta menina tão pequenina quer ser bailarina (Cecília Meireles, A Bailarina)</vt:lpstr>
      <vt:lpstr>Roda, roda, roda, com os bracinhos no ar e não fica tonta nem sai do lugar (Cecília Meireles, A Bailarina)</vt:lpstr>
      <vt:lpstr>Quando as crianças brincam E eu as oiço brincar, Qualquer coisa em minha alma Começa a se alegrar.  (Fernando Pessoa, Quando as crianças brincam)</vt:lpstr>
      <vt:lpstr>E toda aquela infância Que não tive me vem, Numa onda de alegria Que não foi de ninguém.  (Fernando Pessoa, Quando as crianças brincam)</vt:lpstr>
      <vt:lpstr>Era uma casa Muito engraçada Não tinha tecto Não tinha nada (Vinícius de Morais, A Casa)</vt:lpstr>
      <vt:lpstr>No meio do caminho tinha uma pedra tinha uma pedra no meio do caminho tinha uma pedra no meio do caminho tinha uma pedra. (Carlos Drummond de Andrade, No meio do caminho)</vt:lpstr>
      <vt:lpstr>Este poema em outra língua seria outro poema (Ana Martins Marques, Tradução)</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Sara Isabel Mateus</dc:creator>
  <cp:lastModifiedBy>Sara Isabel Mateus</cp:lastModifiedBy>
  <cp:revision>27</cp:revision>
  <dcterms:created xsi:type="dcterms:W3CDTF">2019-06-01T04:36:23Z</dcterms:created>
  <dcterms:modified xsi:type="dcterms:W3CDTF">2019-06-01T15:37:16Z</dcterms:modified>
</cp:coreProperties>
</file>